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0"/>
  </p:handoutMasterIdLst>
  <p:sldIdLst>
    <p:sldId id="409" r:id="rId3"/>
    <p:sldId id="411" r:id="rId4"/>
    <p:sldId id="412" r:id="rId5"/>
    <p:sldId id="413" r:id="rId6"/>
    <p:sldId id="410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E8"/>
    <a:srgbClr val="FFFBF6"/>
    <a:srgbClr val="FEF9F1"/>
    <a:srgbClr val="F8E6B4"/>
    <a:srgbClr val="F18F77"/>
    <a:srgbClr val="FBF1DE"/>
    <a:srgbClr val="FFFFFF"/>
    <a:srgbClr val="D71A06"/>
    <a:srgbClr val="E11D07"/>
    <a:srgbClr val="F43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08" y="528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DF5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24180" y="2794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全会最重要成果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-161925" y="-27686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DF5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24180" y="279400"/>
            <a:ext cx="102736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新时代全面深改重大成就 进一步全面深改总目标和原则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DF5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24180" y="2794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经济、民生领域改革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DF5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24180" y="279400"/>
            <a:ext cx="7493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教育、科技、人才、创新领域改革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DF5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24180" y="2794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民主、法治领域改革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DF5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424180" y="279400"/>
            <a:ext cx="83058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1"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加强党的领导和深化党的建设制度改革</a:t>
            </a:r>
            <a:endParaRPr kumimoji="1"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6.png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38.xml"/><Relationship Id="rId2" Type="http://schemas.openxmlformats.org/officeDocument/2006/relationships/image" Target="../media/image9.png"/><Relationship Id="rId1" Type="http://schemas.openxmlformats.org/officeDocument/2006/relationships/tags" Target="../tags/tag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27.xml"/><Relationship Id="rId7" Type="http://schemas.openxmlformats.org/officeDocument/2006/relationships/image" Target="../media/image6.png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7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sd网"/>
          <p:cNvPicPr>
            <a:picLocks noChangeAspect="1"/>
          </p:cNvPicPr>
          <p:nvPr/>
        </p:nvPicPr>
        <p:blipFill>
          <a:blip r:embed="rId1"/>
          <a:srcRect l="11953" r="10168" b="12429"/>
          <a:stretch>
            <a:fillRect/>
          </a:stretch>
        </p:blipFill>
        <p:spPr>
          <a:xfrm>
            <a:off x="0" y="0"/>
            <a:ext cx="12192635" cy="68586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1" h="10801">
                <a:moveTo>
                  <a:pt x="0" y="0"/>
                </a:moveTo>
                <a:lnTo>
                  <a:pt x="19201" y="0"/>
                </a:lnTo>
                <a:lnTo>
                  <a:pt x="19201" y="10801"/>
                </a:lnTo>
                <a:lnTo>
                  <a:pt x="0" y="108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4"/>
          <p:cNvSpPr txBox="1"/>
          <p:nvPr/>
        </p:nvSpPr>
        <p:spPr>
          <a:xfrm>
            <a:off x="604520" y="2424430"/>
            <a:ext cx="109835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zh-CN" altLang="en-US" sz="5400" dirty="0">
                <a:gradFill>
                  <a:gsLst>
                    <a:gs pos="0">
                      <a:srgbClr val="F43A15"/>
                    </a:gs>
                    <a:gs pos="79000">
                      <a:srgbClr val="D71A06"/>
                    </a:gs>
                  </a:gsLst>
                  <a:lin ang="5400000" scaled="1"/>
                </a:gra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rPr>
              <a:t>党的二十届三中全会精神权威解读</a:t>
            </a:r>
            <a:endParaRPr kumimoji="1" lang="zh-CN" altLang="en-US" sz="5400" dirty="0">
              <a:gradFill>
                <a:gsLst>
                  <a:gs pos="0">
                    <a:srgbClr val="F43A15"/>
                  </a:gs>
                  <a:gs pos="79000">
                    <a:srgbClr val="D71A06"/>
                  </a:gs>
                </a:gsLst>
                <a:lin ang="5400000" scaled="1"/>
              </a:gra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48740" y="3688080"/>
            <a:ext cx="9284970" cy="548640"/>
            <a:chOff x="2290" y="5270"/>
            <a:chExt cx="14622" cy="864"/>
          </a:xfrm>
        </p:grpSpPr>
        <p:sp>
          <p:nvSpPr>
            <p:cNvPr id="16" name="矩形 15"/>
            <p:cNvSpPr/>
            <p:nvPr/>
          </p:nvSpPr>
          <p:spPr>
            <a:xfrm>
              <a:off x="2456" y="5356"/>
              <a:ext cx="14290" cy="778"/>
            </a:xfrm>
            <a:prstGeom prst="rect">
              <a:avLst/>
            </a:prstGeom>
            <a:gradFill>
              <a:gsLst>
                <a:gs pos="59000">
                  <a:srgbClr val="F18F77">
                    <a:alpha val="34000"/>
                  </a:srgbClr>
                </a:gs>
                <a:gs pos="0">
                  <a:srgbClr val="FBF1DE">
                    <a:alpha val="0"/>
                  </a:srgbClr>
                </a:gs>
                <a:gs pos="47000">
                  <a:srgbClr val="F18E76">
                    <a:alpha val="17000"/>
                  </a:srgbClr>
                </a:gs>
                <a:gs pos="100000">
                  <a:srgbClr val="FDF5E8">
                    <a:alpha val="0"/>
                  </a:srgbClr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rgbClr val="FDF5E8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90" y="5270"/>
              <a:ext cx="14622" cy="7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中共中央于7月19日上午举行新闻发布会，介绍和解读党的二十届三中全会精神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9780" y="1181735"/>
            <a:ext cx="5553075" cy="1042035"/>
            <a:chOff x="5133" y="1469"/>
            <a:chExt cx="8745" cy="1641"/>
          </a:xfrm>
        </p:grpSpPr>
        <p:grpSp>
          <p:nvGrpSpPr>
            <p:cNvPr id="12" name="组合 11"/>
            <p:cNvGrpSpPr/>
            <p:nvPr/>
          </p:nvGrpSpPr>
          <p:grpSpPr>
            <a:xfrm>
              <a:off x="5133" y="1469"/>
              <a:ext cx="8745" cy="1614"/>
              <a:chOff x="5565" y="6836"/>
              <a:chExt cx="10380" cy="191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565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7681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508" y="1512"/>
              <a:ext cx="8370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60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6个关键点</a:t>
              </a:r>
              <a:endParaRPr kumimoji="1" lang="zh-CN" altLang="en-US" sz="60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8" name="图片 17" descr="电rr网"/>
          <p:cNvPicPr>
            <a:picLocks noChangeAspect="1"/>
          </p:cNvPicPr>
          <p:nvPr/>
        </p:nvPicPr>
        <p:blipFill>
          <a:blip r:embed="rId2"/>
          <a:srcRect l="77771" t="9414" r="3990" b="62054"/>
          <a:stretch>
            <a:fillRect/>
          </a:stretch>
        </p:blipFill>
        <p:spPr>
          <a:xfrm>
            <a:off x="257175" y="264795"/>
            <a:ext cx="2223770" cy="17399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0839450" y="637540"/>
            <a:ext cx="797560" cy="257810"/>
            <a:chOff x="9148" y="5208"/>
            <a:chExt cx="1256" cy="406"/>
          </a:xfrm>
          <a:gradFill>
            <a:gsLst>
              <a:gs pos="0">
                <a:srgbClr val="F43A15"/>
              </a:gs>
              <a:gs pos="100000">
                <a:srgbClr val="D71A06"/>
              </a:gs>
            </a:gsLst>
            <a:lin ang="0" scaled="0"/>
          </a:gradFill>
        </p:grpSpPr>
        <p:sp>
          <p:nvSpPr>
            <p:cNvPr id="64" name="五角星 63"/>
            <p:cNvSpPr/>
            <p:nvPr/>
          </p:nvSpPr>
          <p:spPr>
            <a:xfrm>
              <a:off x="9573" y="5208"/>
              <a:ext cx="407" cy="407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五角星 64"/>
            <p:cNvSpPr/>
            <p:nvPr/>
          </p:nvSpPr>
          <p:spPr>
            <a:xfrm>
              <a:off x="10106" y="5262"/>
              <a:ext cx="299" cy="299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五角星 65"/>
            <p:cNvSpPr/>
            <p:nvPr/>
          </p:nvSpPr>
          <p:spPr>
            <a:xfrm>
              <a:off x="9148" y="5262"/>
              <a:ext cx="299" cy="299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pic>
        <p:nvPicPr>
          <p:cNvPr id="2" name="党政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9325" y="7291070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fill="hold" nodeType="tmRoot">
          <p:childTnLst>
            <p:audio>
              <p:cMediaNode numSld="999" showWhenStopped="0">
                <p:cTn id="2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84200" y="1260475"/>
            <a:ext cx="10718800" cy="4596765"/>
            <a:chOff x="920" y="1985"/>
            <a:chExt cx="16880" cy="7239"/>
          </a:xfrm>
        </p:grpSpPr>
        <p:sp>
          <p:nvSpPr>
            <p:cNvPr id="2" name="文本框 1"/>
            <p:cNvSpPr txBox="1"/>
            <p:nvPr/>
          </p:nvSpPr>
          <p:spPr>
            <a:xfrm>
              <a:off x="920" y="1985"/>
              <a:ext cx="16479" cy="298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进一步全面深化改革要以经济体制改革为牵引，以促进社会公平正义、增进人民福祉为出发点和落脚点。据中央财办分管日常工作的副主任、中央农办主任韩文秀介绍，党的二十届三中全会通过的《决定》对经济和民生领域改革作出全面部署：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20" y="4666"/>
              <a:ext cx="16880" cy="455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一是构建高水平社会主义市场经济体制；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二是健全推动高质量发展体制机制；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三是健全宏观经济治理体系；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四是完善城乡融合发展体制机制；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五是推进高水平对外开放；六是健全保障和改善民生制度体系；七是深化生态文明体制改革。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pic>
          <p:nvPicPr>
            <p:cNvPr id="4" name="图片 3" descr="E:/09熊猫办公/002素材/001党政/1/63077638ce0171661433400600.png63077638ce0171661433400600"/>
            <p:cNvPicPr>
              <a:picLocks noChangeAspect="1"/>
            </p:cNvPicPr>
            <p:nvPr/>
          </p:nvPicPr>
          <p:blipFill>
            <a:blip r:embed="rId1"/>
            <a:srcRect l="6056" t="30444" r="3704" b="31880"/>
            <a:stretch>
              <a:fillRect/>
            </a:stretch>
          </p:blipFill>
          <p:spPr>
            <a:xfrm>
              <a:off x="7846" y="4309"/>
              <a:ext cx="8977" cy="3748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6616697e08a73cef1721229450"/>
          <p:cNvPicPr>
            <a:picLocks noChangeAspect="1"/>
          </p:cNvPicPr>
          <p:nvPr/>
        </p:nvPicPr>
        <p:blipFill>
          <a:blip r:embed="rId1"/>
          <a:srcRect l="13503" t="6250" b="36619"/>
          <a:stretch>
            <a:fillRect/>
          </a:stretch>
        </p:blipFill>
        <p:spPr>
          <a:xfrm rot="5400000" flipH="1">
            <a:off x="-1151890" y="1161415"/>
            <a:ext cx="6837680" cy="451612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376805" y="2703195"/>
            <a:ext cx="9313545" cy="1675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教育、科技、</a:t>
            </a:r>
            <a:endParaRPr kumimoji="1"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人才、创新领域改革</a:t>
            </a:r>
            <a:endParaRPr kumimoji="1"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32698" y="4444365"/>
            <a:ext cx="900176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中共中央于7月19日上午举行新闻发布会，介绍和解读党的二十届三中全会精神。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7月15日至18日，中国共产党第二十届中央委员会第三次全体会议在北京召开，审议通过了《中共中央关于进一步全面深化改革、推进中国式现代化的决定》。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81793" y="1936115"/>
            <a:ext cx="5703570" cy="430530"/>
            <a:chOff x="5018" y="1411"/>
            <a:chExt cx="8982" cy="678"/>
          </a:xfrm>
        </p:grpSpPr>
        <p:grpSp>
          <p:nvGrpSpPr>
            <p:cNvPr id="40" name="组合 39"/>
            <p:cNvGrpSpPr/>
            <p:nvPr/>
          </p:nvGrpSpPr>
          <p:grpSpPr>
            <a:xfrm>
              <a:off x="5018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1" name="五角星 40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五角星 41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五角星 42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903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5" name="五角星 44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五角星 46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48" name="图片 47" descr="电rr网"/>
          <p:cNvPicPr>
            <a:picLocks noChangeAspect="1"/>
          </p:cNvPicPr>
          <p:nvPr/>
        </p:nvPicPr>
        <p:blipFill>
          <a:blip r:embed="rId2"/>
          <a:srcRect l="77771" t="9414" r="3990" b="62054"/>
          <a:stretch>
            <a:fillRect/>
          </a:stretch>
        </p:blipFill>
        <p:spPr>
          <a:xfrm flipH="1">
            <a:off x="9569450" y="264795"/>
            <a:ext cx="2223770" cy="1739900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5834380" y="1788795"/>
            <a:ext cx="2279650" cy="725534"/>
            <a:chOff x="8698" y="1469"/>
            <a:chExt cx="5180" cy="1648"/>
          </a:xfrm>
        </p:grpSpPr>
        <p:grpSp>
          <p:nvGrpSpPr>
            <p:cNvPr id="50" name="组合 49"/>
            <p:cNvGrpSpPr/>
            <p:nvPr/>
          </p:nvGrpSpPr>
          <p:grpSpPr>
            <a:xfrm>
              <a:off x="8698" y="1469"/>
              <a:ext cx="5180" cy="1614"/>
              <a:chOff x="9797" y="6836"/>
              <a:chExt cx="6148" cy="191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8700" y="1512"/>
              <a:ext cx="5178" cy="16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第四章</a:t>
              </a:r>
              <a:endParaRPr kumimoji="1" lang="zh-CN" altLang="en-US" sz="40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5" name="图片 54" descr="6616697e08a73cef1721229450"/>
          <p:cNvPicPr>
            <a:picLocks noChangeAspect="1"/>
          </p:cNvPicPr>
          <p:nvPr/>
        </p:nvPicPr>
        <p:blipFill>
          <a:blip r:embed="rId1"/>
          <a:srcRect l="63750" t="6250" b="71389"/>
          <a:stretch>
            <a:fillRect/>
          </a:stretch>
        </p:blipFill>
        <p:spPr>
          <a:xfrm>
            <a:off x="9705975" y="5324475"/>
            <a:ext cx="248602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6" grpId="0"/>
      <p:bldP spid="36" grpId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69900" y="1049020"/>
            <a:ext cx="10871200" cy="4902835"/>
            <a:chOff x="740" y="1652"/>
            <a:chExt cx="17120" cy="7721"/>
          </a:xfrm>
        </p:grpSpPr>
        <p:sp>
          <p:nvSpPr>
            <p:cNvPr id="2" name="文本框 1"/>
            <p:cNvSpPr txBox="1"/>
            <p:nvPr/>
          </p:nvSpPr>
          <p:spPr>
            <a:xfrm>
              <a:off x="760" y="1652"/>
              <a:ext cx="17100" cy="263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字魂58号-创中黑" panose="00000500000000000000" pitchFamily="2" charset="-122"/>
                </a:rPr>
                <a:t>党的十八大以来，我国建成世界上规模最大的教育体系，各级教育普及程度达到或超过中高收入国家平均水平，高等教育毛入学率超过60%；新增劳动力平均受教育年限超过14年，接受高等教育的人口达到2.5亿；全社会研发经费支出居世界第二位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3" name="图形"/>
            <p:cNvSpPr/>
            <p:nvPr>
              <p:custDataLst>
                <p:tags r:id="rId1"/>
              </p:custDataLst>
            </p:nvPr>
          </p:nvSpPr>
          <p:spPr>
            <a:xfrm>
              <a:off x="760" y="4527"/>
              <a:ext cx="17099" cy="2282"/>
            </a:xfrm>
            <a:prstGeom prst="roundRect">
              <a:avLst>
                <a:gd name="adj" fmla="val 12526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0" y="4724"/>
              <a:ext cx="16139" cy="18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dirty="0">
                  <a:solidFill>
                    <a:srgbClr val="FFFBF6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教育部党组书记、部长怀进鹏表示，这次三中全会进一步提出，构建支持全面创新体制机制，统筹推进教育科技人才体制机制一体改革，健全新型举国体制，提升国家创新体系整体效能。</a:t>
              </a:r>
              <a:endParaRPr dirty="0">
                <a:solidFill>
                  <a:srgbClr val="FFFBF6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0" y="7049"/>
              <a:ext cx="12518" cy="2325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全会《决定》对深化教育科技人才体制机制一体改革作出了重要部署：一是深化教育综合改革；二是深化科技体制改革；三是深化人才发展体制机制改革。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pic>
          <p:nvPicPr>
            <p:cNvPr id="6" name="图片 5" descr="E:/09熊猫办公/002素材/042党政/6307396a7d1961661417834342.png6307396a7d1961661417834342"/>
            <p:cNvPicPr>
              <a:picLocks noChangeAspect="1"/>
            </p:cNvPicPr>
            <p:nvPr/>
          </p:nvPicPr>
          <p:blipFill>
            <a:blip r:embed="rId2"/>
            <a:srcRect l="52013" t="37780" r="4917" b="35911"/>
            <a:stretch>
              <a:fillRect/>
            </a:stretch>
          </p:blipFill>
          <p:spPr>
            <a:xfrm>
              <a:off x="13770" y="6809"/>
              <a:ext cx="4053" cy="2476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6616697e08a73cef1721229450"/>
          <p:cNvPicPr>
            <a:picLocks noChangeAspect="1"/>
          </p:cNvPicPr>
          <p:nvPr/>
        </p:nvPicPr>
        <p:blipFill>
          <a:blip r:embed="rId1"/>
          <a:srcRect l="13503" t="6250" b="36619"/>
          <a:stretch>
            <a:fillRect/>
          </a:stretch>
        </p:blipFill>
        <p:spPr>
          <a:xfrm rot="5400000" flipH="1">
            <a:off x="-1151890" y="1161415"/>
            <a:ext cx="6837680" cy="4516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76805" y="2874645"/>
            <a:ext cx="9313545" cy="1074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民主、法治领域改革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2698" y="4025265"/>
            <a:ext cx="900176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中共中央于7月19日上午举行新闻发布会，介绍和解读党的二十届三中全会精神。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7月15日至18日，中国共产党第二十届中央委员会第三次全体会议在北京召开，审议通过了《中共中央关于进一步全面深化改革、推进中国式现代化的决定》。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81793" y="2107565"/>
            <a:ext cx="5703570" cy="430530"/>
            <a:chOff x="5018" y="1411"/>
            <a:chExt cx="8982" cy="678"/>
          </a:xfrm>
        </p:grpSpPr>
        <p:grpSp>
          <p:nvGrpSpPr>
            <p:cNvPr id="7" name="组合 6"/>
            <p:cNvGrpSpPr/>
            <p:nvPr/>
          </p:nvGrpSpPr>
          <p:grpSpPr>
            <a:xfrm>
              <a:off x="5018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8" name="五角星 7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五角星 8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五角星 9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903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12" name="五角星 11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五角星 12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五角星 13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5" name="图片 14" descr="电rr网"/>
          <p:cNvPicPr>
            <a:picLocks noChangeAspect="1"/>
          </p:cNvPicPr>
          <p:nvPr/>
        </p:nvPicPr>
        <p:blipFill>
          <a:blip r:embed="rId2"/>
          <a:srcRect l="77771" t="9414" r="3990" b="62054"/>
          <a:stretch>
            <a:fillRect/>
          </a:stretch>
        </p:blipFill>
        <p:spPr>
          <a:xfrm flipH="1">
            <a:off x="9569450" y="264795"/>
            <a:ext cx="2223770" cy="17399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34380" y="1960245"/>
            <a:ext cx="2279650" cy="725534"/>
            <a:chOff x="8698" y="1469"/>
            <a:chExt cx="5180" cy="1648"/>
          </a:xfrm>
        </p:grpSpPr>
        <p:grpSp>
          <p:nvGrpSpPr>
            <p:cNvPr id="17" name="组合 16"/>
            <p:cNvGrpSpPr/>
            <p:nvPr/>
          </p:nvGrpSpPr>
          <p:grpSpPr>
            <a:xfrm>
              <a:off x="8698" y="1469"/>
              <a:ext cx="5180" cy="1614"/>
              <a:chOff x="9797" y="6836"/>
              <a:chExt cx="6148" cy="191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700" y="1512"/>
              <a:ext cx="5178" cy="16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第五章</a:t>
              </a:r>
              <a:endParaRPr kumimoji="1" lang="zh-CN" altLang="en-US" sz="40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2" name="图片 21" descr="6616697e08a73cef1721229450"/>
          <p:cNvPicPr>
            <a:picLocks noChangeAspect="1"/>
          </p:cNvPicPr>
          <p:nvPr/>
        </p:nvPicPr>
        <p:blipFill>
          <a:blip r:embed="rId1"/>
          <a:srcRect l="63750" t="6250" b="71389"/>
          <a:stretch>
            <a:fillRect/>
          </a:stretch>
        </p:blipFill>
        <p:spPr>
          <a:xfrm>
            <a:off x="9705975" y="5324475"/>
            <a:ext cx="248602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2090" y="1146175"/>
            <a:ext cx="11189970" cy="4415155"/>
            <a:chOff x="334" y="1805"/>
            <a:chExt cx="17622" cy="6953"/>
          </a:xfrm>
        </p:grpSpPr>
        <p:sp>
          <p:nvSpPr>
            <p:cNvPr id="2" name="文本框 1"/>
            <p:cNvSpPr txBox="1"/>
            <p:nvPr/>
          </p:nvSpPr>
          <p:spPr>
            <a:xfrm>
              <a:off x="840" y="1805"/>
              <a:ext cx="17117" cy="253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据全国人大常委会法工委主任沈春耀介绍，全会强调发展全过程人民民主是中国式现代化的本质要求，对“健全全过程人民民主制度体系”作出重要部署，对加强人民当家作主制度建设、健全协商民主机制、健全基层民主制度、完善大统战工作格局等提出了改革任务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7" name="图形"/>
            <p:cNvSpPr/>
            <p:nvPr>
              <p:custDataLst>
                <p:tags r:id="rId1"/>
              </p:custDataLst>
            </p:nvPr>
          </p:nvSpPr>
          <p:spPr>
            <a:xfrm>
              <a:off x="6772" y="4777"/>
              <a:ext cx="3453" cy="7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 eaLnBrk="0" fontAlgn="base" hangingPunct="0">
                <a:buClrTx/>
                <a:buSzTx/>
                <a:buFontTx/>
              </a:pPr>
              <a:r>
                <a:rPr sz="2400" dirty="0">
                  <a:solidFill>
                    <a:srgbClr val="FDF5E8"/>
                  </a:solidFill>
                  <a:latin typeface="汉仪松阳体 W" panose="00020600040101010101" charset="-122"/>
                  <a:ea typeface="汉仪松阳体 W" panose="00020600040101010101" charset="-122"/>
                  <a:sym typeface="+mn-ea"/>
                </a:rPr>
                <a:t>总的要求是</a:t>
              </a:r>
              <a:endParaRPr sz="2400" dirty="0">
                <a:solidFill>
                  <a:srgbClr val="FDF5E8"/>
                </a:solidFill>
                <a:latin typeface="汉仪松阳体 W" panose="00020600040101010101" charset="-122"/>
                <a:ea typeface="汉仪松阳体 W" panose="00020600040101010101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772" y="5771"/>
              <a:ext cx="10875" cy="276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坚定不移走中国特色社会主义政治发展道路，坚持和完善我国根本政治制度、基本政治制度、重要政治制度，丰富各层级民主形式，把人民当家作主具体现实体现到国家政治生活和社会生活各方面。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pic>
          <p:nvPicPr>
            <p:cNvPr id="5" name="图片 4" descr="62e9da421b3ec1659492930573"/>
            <p:cNvPicPr>
              <a:picLocks noChangeAspect="1"/>
            </p:cNvPicPr>
            <p:nvPr/>
          </p:nvPicPr>
          <p:blipFill>
            <a:blip r:embed="rId2"/>
            <a:srcRect l="46248" t="32639" r="6601" b="45694"/>
            <a:stretch>
              <a:fillRect/>
            </a:stretch>
          </p:blipFill>
          <p:spPr>
            <a:xfrm>
              <a:off x="334" y="4618"/>
              <a:ext cx="6369" cy="4140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66750" y="1231265"/>
            <a:ext cx="10776585" cy="4675505"/>
            <a:chOff x="1050" y="1939"/>
            <a:chExt cx="16971" cy="7363"/>
          </a:xfrm>
        </p:grpSpPr>
        <p:sp>
          <p:nvSpPr>
            <p:cNvPr id="2" name="文本框 1"/>
            <p:cNvSpPr txBox="1"/>
            <p:nvPr/>
          </p:nvSpPr>
          <p:spPr>
            <a:xfrm>
              <a:off x="1140" y="1939"/>
              <a:ext cx="16641" cy="206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字魂58号-创中黑" panose="00000500000000000000" pitchFamily="2" charset="-122"/>
                </a:rPr>
                <a:t>党的二十届三中全会强调法治是中国式现代化的重要保障，必须坚持依法治国，在法治轨道上深化改革、推进中国式现代化，做到改革和法治相统一，重大改革于法有据、及时把改革成果上升为法律制度。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字魂58号-创中黑" panose="00000500000000000000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951" y="4743"/>
              <a:ext cx="7441" cy="3476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ctr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字魂58号-创中黑" panose="00000500000000000000" pitchFamily="2" charset="-122"/>
                </a:rPr>
                <a:t>全会重点围绕深化立法领域改革、深入推进依法行政、健全公正执法司法体制机制、完善推进法治社会建设机制、加强涉外法治建设等方面，提出了法治领域改革任务要求。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字魂58号-创中黑" panose="00000500000000000000" pitchFamily="2" charset="-122"/>
              </a:endParaRPr>
            </a:p>
          </p:txBody>
        </p:sp>
        <p:pic>
          <p:nvPicPr>
            <p:cNvPr id="5" name="图片 4" descr="E:/09熊猫办公/002素材/040党政/62dd3d51d25581658666321748.png62dd3d51d25581658666321748"/>
            <p:cNvPicPr>
              <a:picLocks noChangeAspect="1"/>
            </p:cNvPicPr>
            <p:nvPr/>
          </p:nvPicPr>
          <p:blipFill>
            <a:blip r:embed="rId1"/>
            <a:srcRect t="6426" b="8391"/>
            <a:stretch>
              <a:fillRect/>
            </a:stretch>
          </p:blipFill>
          <p:spPr>
            <a:xfrm>
              <a:off x="9229" y="3540"/>
              <a:ext cx="8793" cy="576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050" y="4197"/>
              <a:ext cx="8417" cy="468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字魂58号-创中黑" panose="00000500000000000000" pitchFamily="2" charset="-122"/>
                </a:rPr>
                <a:t>全会对“完善中国特色社会主义法治体系”作出重要部署，就是要以法治体系建设为总抓手系统推进法治中国建设，在更高水平上形成完备的法律规范体系、高效的法治实施体系、严密的法治监督体系、有力的法治保障体系和完善的党内法规体系。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字魂58号-创中黑" panose="00000500000000000000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6616697e08a73cef1721229450"/>
          <p:cNvPicPr>
            <a:picLocks noChangeAspect="1"/>
          </p:cNvPicPr>
          <p:nvPr/>
        </p:nvPicPr>
        <p:blipFill>
          <a:blip r:embed="rId1"/>
          <a:srcRect l="13503" t="6250" b="36619"/>
          <a:stretch>
            <a:fillRect/>
          </a:stretch>
        </p:blipFill>
        <p:spPr>
          <a:xfrm rot="5400000" flipH="1">
            <a:off x="-1151890" y="1161415"/>
            <a:ext cx="6837680" cy="451612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376805" y="2703195"/>
            <a:ext cx="9313545" cy="1675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加强党的领导</a:t>
            </a:r>
            <a:endParaRPr kumimoji="1"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和深化党的建设制度改革</a:t>
            </a:r>
            <a:endParaRPr kumimoji="1"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32698" y="4444365"/>
            <a:ext cx="900176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中共中央于7月19日上午举行新闻发布会，介绍和解读党的二十届三中全会精神。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7月15日至18日，中国共产党第二十届中央委员会第三次全体会议在北京召开，审议通过了《中共中央关于进一步全面深化改革、推进中国式现代化的决定》。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81793" y="1936115"/>
            <a:ext cx="5703570" cy="430530"/>
            <a:chOff x="5018" y="1411"/>
            <a:chExt cx="8982" cy="678"/>
          </a:xfrm>
        </p:grpSpPr>
        <p:grpSp>
          <p:nvGrpSpPr>
            <p:cNvPr id="40" name="组合 39"/>
            <p:cNvGrpSpPr/>
            <p:nvPr/>
          </p:nvGrpSpPr>
          <p:grpSpPr>
            <a:xfrm>
              <a:off x="5018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1" name="五角星 40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五角星 41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五角星 42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903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5" name="五角星 44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五角星 46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48" name="图片 47" descr="电rr网"/>
          <p:cNvPicPr>
            <a:picLocks noChangeAspect="1"/>
          </p:cNvPicPr>
          <p:nvPr/>
        </p:nvPicPr>
        <p:blipFill>
          <a:blip r:embed="rId2"/>
          <a:srcRect l="77771" t="9414" r="3990" b="62054"/>
          <a:stretch>
            <a:fillRect/>
          </a:stretch>
        </p:blipFill>
        <p:spPr>
          <a:xfrm flipH="1">
            <a:off x="9569450" y="264795"/>
            <a:ext cx="2223770" cy="1739900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5834380" y="1788795"/>
            <a:ext cx="2279650" cy="725534"/>
            <a:chOff x="8698" y="1469"/>
            <a:chExt cx="5180" cy="1648"/>
          </a:xfrm>
        </p:grpSpPr>
        <p:grpSp>
          <p:nvGrpSpPr>
            <p:cNvPr id="50" name="组合 49"/>
            <p:cNvGrpSpPr/>
            <p:nvPr/>
          </p:nvGrpSpPr>
          <p:grpSpPr>
            <a:xfrm>
              <a:off x="8698" y="1469"/>
              <a:ext cx="5180" cy="1614"/>
              <a:chOff x="9797" y="6836"/>
              <a:chExt cx="6148" cy="191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8700" y="1512"/>
              <a:ext cx="5178" cy="16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第六章</a:t>
              </a:r>
              <a:endParaRPr kumimoji="1" lang="zh-CN" altLang="en-US" sz="40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5" name="图片 54" descr="6616697e08a73cef1721229450"/>
          <p:cNvPicPr>
            <a:picLocks noChangeAspect="1"/>
          </p:cNvPicPr>
          <p:nvPr/>
        </p:nvPicPr>
        <p:blipFill>
          <a:blip r:embed="rId1"/>
          <a:srcRect l="63750" t="6250" b="71389"/>
          <a:stretch>
            <a:fillRect/>
          </a:stretch>
        </p:blipFill>
        <p:spPr>
          <a:xfrm>
            <a:off x="9705975" y="5324475"/>
            <a:ext cx="248602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5600" y="1154430"/>
            <a:ext cx="10407015" cy="4370070"/>
            <a:chOff x="560" y="1818"/>
            <a:chExt cx="16389" cy="6882"/>
          </a:xfrm>
        </p:grpSpPr>
        <p:sp>
          <p:nvSpPr>
            <p:cNvPr id="2" name="文本框 1"/>
            <p:cNvSpPr txBox="1"/>
            <p:nvPr/>
          </p:nvSpPr>
          <p:spPr>
            <a:xfrm>
              <a:off x="10847" y="3170"/>
              <a:ext cx="6102" cy="549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中央政策研究室副主任唐方裕表示，全会《决定》在总结经验、阐述意义、提出原则、部署举措中，都把党的领导和党的建设作为重要内容。《决定》专门用1个部分来部署党的领导和党的建设制度改革，主要有3个方面：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pic>
          <p:nvPicPr>
            <p:cNvPr id="3" name="图片 2" descr="5de8d7bcb6f8f1575540668299"/>
            <p:cNvPicPr>
              <a:picLocks noChangeAspect="1"/>
            </p:cNvPicPr>
            <p:nvPr/>
          </p:nvPicPr>
          <p:blipFill>
            <a:blip r:embed="rId1"/>
            <a:srcRect l="10263" t="12870" r="12676" b="20463"/>
            <a:stretch>
              <a:fillRect/>
            </a:stretch>
          </p:blipFill>
          <p:spPr>
            <a:xfrm>
              <a:off x="560" y="1818"/>
              <a:ext cx="10227" cy="688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407" y="4428"/>
              <a:ext cx="6860" cy="374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一是坚持党中央对进一步全面深化改革的集中统一领导；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二是深化党的建设制度改革；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  <a:p>
              <a:pPr lvl="0" algn="l">
                <a:lnSpc>
                  <a:spcPct val="200000"/>
                </a:lnSpc>
                <a:buClrTx/>
                <a:buSzTx/>
                <a:buFontTx/>
              </a:pPr>
              <a:r>
                <a:rPr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三是深入推进党风廉政建设和反腐败斗争。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 descr="6616697e08a73cef1721229450"/>
          <p:cNvPicPr>
            <a:picLocks noChangeAspect="1"/>
          </p:cNvPicPr>
          <p:nvPr/>
        </p:nvPicPr>
        <p:blipFill>
          <a:blip r:embed="rId1"/>
          <a:srcRect l="4381" t="10360" r="24086" b="48682"/>
          <a:stretch>
            <a:fillRect/>
          </a:stretch>
        </p:blipFill>
        <p:spPr>
          <a:xfrm>
            <a:off x="0" y="1857375"/>
            <a:ext cx="12192000" cy="500062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942023" y="2099945"/>
            <a:ext cx="1030859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250000"/>
              </a:lnSpc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中共中央于7月19日上午举行新闻发布会，介绍和解读党的二十届三中全会精神。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  <a:p>
            <a:pPr indent="0" algn="ctr" fontAlgn="auto">
              <a:lnSpc>
                <a:spcPct val="250000"/>
              </a:lnSpc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7月15日至18日，中国共产党第二十届中央委员会第三次全体会议在北京召开，审议通过了《中共中央关于进一步全面深化改革、推进中国式现代化的决定》。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244850" y="819785"/>
            <a:ext cx="5702935" cy="1198880"/>
            <a:chOff x="5018" y="807"/>
            <a:chExt cx="8981" cy="1888"/>
          </a:xfrm>
        </p:grpSpPr>
        <p:grpSp>
          <p:nvGrpSpPr>
            <p:cNvPr id="50" name="组合 49"/>
            <p:cNvGrpSpPr/>
            <p:nvPr/>
          </p:nvGrpSpPr>
          <p:grpSpPr>
            <a:xfrm>
              <a:off x="5018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51" name="五角星 50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五角星 51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五角星 52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11903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55" name="五角星 54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五角星 55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五角星 56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7366" y="807"/>
              <a:ext cx="4469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kumimoji="1" lang="zh-CN" altLang="en-US" sz="7200" dirty="0">
                  <a:gradFill>
                    <a:gsLst>
                      <a:gs pos="0">
                        <a:srgbClr val="FF0000"/>
                      </a:gs>
                      <a:gs pos="74000">
                        <a:srgbClr val="D71A06"/>
                      </a:gs>
                    </a:gsLst>
                    <a:lin ang="5400000" scaled="1"/>
                  </a:gra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前</a:t>
              </a:r>
              <a:r>
                <a:rPr kumimoji="1" lang="en-US" altLang="zh-CN" sz="4000" dirty="0">
                  <a:gradFill>
                    <a:gsLst>
                      <a:gs pos="0">
                        <a:srgbClr val="FF0000"/>
                      </a:gs>
                      <a:gs pos="74000">
                        <a:srgbClr val="D71A06"/>
                      </a:gs>
                    </a:gsLst>
                    <a:lin ang="5400000" scaled="1"/>
                  </a:gra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 </a:t>
              </a:r>
              <a:r>
                <a:rPr kumimoji="1" lang="zh-CN" altLang="en-US" sz="7200" dirty="0">
                  <a:gradFill>
                    <a:gsLst>
                      <a:gs pos="0">
                        <a:srgbClr val="FF0000"/>
                      </a:gs>
                      <a:gs pos="74000">
                        <a:srgbClr val="D71A06"/>
                      </a:gs>
                    </a:gsLst>
                    <a:lin ang="5400000" scaled="1"/>
                  </a:gra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言</a:t>
              </a:r>
              <a:endParaRPr kumimoji="1" lang="zh-CN" altLang="en-US" sz="7200" dirty="0">
                <a:gradFill>
                  <a:gsLst>
                    <a:gs pos="0">
                      <a:srgbClr val="FF0000"/>
                    </a:gs>
                    <a:gs pos="74000">
                      <a:srgbClr val="D71A06"/>
                    </a:gs>
                  </a:gsLst>
                  <a:lin ang="5400000" scaled="1"/>
                </a:gra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38013" y="4915535"/>
            <a:ext cx="3316608" cy="661682"/>
            <a:chOff x="5133" y="1469"/>
            <a:chExt cx="8782" cy="1752"/>
          </a:xfrm>
        </p:grpSpPr>
        <p:grpSp>
          <p:nvGrpSpPr>
            <p:cNvPr id="61" name="组合 60"/>
            <p:cNvGrpSpPr/>
            <p:nvPr/>
          </p:nvGrpSpPr>
          <p:grpSpPr>
            <a:xfrm>
              <a:off x="5133" y="1469"/>
              <a:ext cx="8745" cy="1614"/>
              <a:chOff x="5565" y="6836"/>
              <a:chExt cx="10380" cy="1916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5565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7681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5392" y="1513"/>
              <a:ext cx="8523" cy="170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36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6个关键点</a:t>
              </a:r>
              <a:endParaRPr kumimoji="1" lang="zh-CN" altLang="en-US" sz="36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48" grpId="0"/>
      <p:bldP spid="4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6616697e08a73cef1721229450"/>
          <p:cNvPicPr>
            <a:picLocks noChangeAspect="1"/>
          </p:cNvPicPr>
          <p:nvPr/>
        </p:nvPicPr>
        <p:blipFill>
          <a:blip r:embed="rId1"/>
          <a:srcRect l="16464" t="13854" r="8896" b="44360"/>
          <a:stretch>
            <a:fillRect/>
          </a:stretch>
        </p:blipFill>
        <p:spPr>
          <a:xfrm>
            <a:off x="0" y="0"/>
            <a:ext cx="1224915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932815" y="1687195"/>
            <a:ext cx="9912985" cy="627380"/>
            <a:chOff x="1578" y="3597"/>
            <a:chExt cx="15611" cy="988"/>
          </a:xfrm>
        </p:grpSpPr>
        <p:sp>
          <p:nvSpPr>
            <p:cNvPr id="20" name="图形"/>
            <p:cNvSpPr/>
            <p:nvPr>
              <p:custDataLst>
                <p:tags r:id="rId2"/>
              </p:custDataLst>
            </p:nvPr>
          </p:nvSpPr>
          <p:spPr>
            <a:xfrm>
              <a:off x="2493" y="3615"/>
              <a:ext cx="14696" cy="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>
              <a:outerShdw blurRad="444500" dist="38100" dir="18900000" algn="b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32" y="3710"/>
              <a:ext cx="831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+mn-lt"/>
                </a:rPr>
                <a:t>全会最重要成果</a:t>
              </a:r>
              <a:endPara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endParaRPr>
            </a:p>
          </p:txBody>
        </p:sp>
        <p:sp>
          <p:nvSpPr>
            <p:cNvPr id="27" name="图形"/>
            <p:cNvSpPr/>
            <p:nvPr>
              <p:custDataLst>
                <p:tags r:id="rId3"/>
              </p:custDataLst>
            </p:nvPr>
          </p:nvSpPr>
          <p:spPr>
            <a:xfrm>
              <a:off x="1578" y="3597"/>
              <a:ext cx="1855" cy="97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30" name="五角星 29"/>
            <p:cNvSpPr/>
            <p:nvPr/>
          </p:nvSpPr>
          <p:spPr>
            <a:xfrm>
              <a:off x="2024" y="3738"/>
              <a:ext cx="615" cy="615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五角星 30"/>
            <p:cNvSpPr/>
            <p:nvPr/>
          </p:nvSpPr>
          <p:spPr>
            <a:xfrm>
              <a:off x="2591" y="4083"/>
              <a:ext cx="270" cy="270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503555" y="297815"/>
            <a:ext cx="28378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zh-CN" altLang="en-US" sz="7200" dirty="0">
                <a:gradFill>
                  <a:gsLst>
                    <a:gs pos="0">
                      <a:srgbClr val="FF0000"/>
                    </a:gs>
                    <a:gs pos="74000">
                      <a:srgbClr val="D71A06"/>
                    </a:gs>
                  </a:gsLst>
                  <a:lin ang="5400000" scaled="1"/>
                </a:gra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rPr>
              <a:t>目录</a:t>
            </a:r>
            <a:endParaRPr kumimoji="1" lang="zh-CN" altLang="en-US" sz="7200" dirty="0">
              <a:gradFill>
                <a:gsLst>
                  <a:gs pos="0">
                    <a:srgbClr val="FF0000"/>
                  </a:gs>
                  <a:gs pos="74000">
                    <a:srgbClr val="D71A06"/>
                  </a:gs>
                </a:gsLst>
                <a:lin ang="5400000" scaled="1"/>
              </a:gra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70455" y="711200"/>
            <a:ext cx="28378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rPr>
              <a:t>CONTENTS</a:t>
            </a:r>
            <a:endParaRPr kumimoji="1"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32815" y="2457450"/>
            <a:ext cx="9912985" cy="628015"/>
            <a:chOff x="1578" y="3597"/>
            <a:chExt cx="15611" cy="989"/>
          </a:xfrm>
        </p:grpSpPr>
        <p:sp>
          <p:nvSpPr>
            <p:cNvPr id="41" name="图形"/>
            <p:cNvSpPr/>
            <p:nvPr>
              <p:custDataLst>
                <p:tags r:id="rId4"/>
              </p:custDataLst>
            </p:nvPr>
          </p:nvSpPr>
          <p:spPr>
            <a:xfrm>
              <a:off x="2493" y="3615"/>
              <a:ext cx="14696" cy="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>
              <a:outerShdw blurRad="444500" dist="38100" dir="18900000" algn="b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32" y="3710"/>
              <a:ext cx="1335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+mn-lt"/>
                </a:rPr>
                <a:t>新时代全面深改重大成就 进一步全面深改总目标和原则</a:t>
              </a:r>
              <a:endPara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endParaRPr>
            </a:p>
          </p:txBody>
        </p:sp>
        <p:sp>
          <p:nvSpPr>
            <p:cNvPr id="43" name="图形"/>
            <p:cNvSpPr/>
            <p:nvPr>
              <p:custDataLst>
                <p:tags r:id="rId5"/>
              </p:custDataLst>
            </p:nvPr>
          </p:nvSpPr>
          <p:spPr>
            <a:xfrm>
              <a:off x="1578" y="3597"/>
              <a:ext cx="1855" cy="97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024" y="3738"/>
              <a:ext cx="615" cy="615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五角星 44"/>
            <p:cNvSpPr/>
            <p:nvPr/>
          </p:nvSpPr>
          <p:spPr>
            <a:xfrm>
              <a:off x="2591" y="4083"/>
              <a:ext cx="270" cy="270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32815" y="3227705"/>
            <a:ext cx="9912985" cy="628015"/>
            <a:chOff x="1578" y="3597"/>
            <a:chExt cx="15611" cy="989"/>
          </a:xfrm>
        </p:grpSpPr>
        <p:sp>
          <p:nvSpPr>
            <p:cNvPr id="47" name="图形"/>
            <p:cNvSpPr/>
            <p:nvPr>
              <p:custDataLst>
                <p:tags r:id="rId6"/>
              </p:custDataLst>
            </p:nvPr>
          </p:nvSpPr>
          <p:spPr>
            <a:xfrm>
              <a:off x="2493" y="3615"/>
              <a:ext cx="14696" cy="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>
              <a:outerShdw blurRad="444500" dist="38100" dir="18900000" algn="b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32" y="3710"/>
              <a:ext cx="831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+mn-lt"/>
                </a:rPr>
                <a:t>经济、民生领域改革</a:t>
              </a:r>
              <a:endPara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endParaRPr>
            </a:p>
          </p:txBody>
        </p:sp>
        <p:sp>
          <p:nvSpPr>
            <p:cNvPr id="49" name="图形"/>
            <p:cNvSpPr/>
            <p:nvPr>
              <p:custDataLst>
                <p:tags r:id="rId7"/>
              </p:custDataLst>
            </p:nvPr>
          </p:nvSpPr>
          <p:spPr>
            <a:xfrm>
              <a:off x="1578" y="3597"/>
              <a:ext cx="1855" cy="97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50" name="五角星 49"/>
            <p:cNvSpPr/>
            <p:nvPr/>
          </p:nvSpPr>
          <p:spPr>
            <a:xfrm>
              <a:off x="2024" y="3738"/>
              <a:ext cx="615" cy="615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五角星 50"/>
            <p:cNvSpPr/>
            <p:nvPr/>
          </p:nvSpPr>
          <p:spPr>
            <a:xfrm>
              <a:off x="2591" y="4083"/>
              <a:ext cx="270" cy="270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32815" y="3997960"/>
            <a:ext cx="9912985" cy="716915"/>
            <a:chOff x="1578" y="3597"/>
            <a:chExt cx="15611" cy="1129"/>
          </a:xfrm>
        </p:grpSpPr>
        <p:sp>
          <p:nvSpPr>
            <p:cNvPr id="53" name="图形"/>
            <p:cNvSpPr/>
            <p:nvPr>
              <p:custDataLst>
                <p:tags r:id="rId8"/>
              </p:custDataLst>
            </p:nvPr>
          </p:nvSpPr>
          <p:spPr>
            <a:xfrm>
              <a:off x="2493" y="3615"/>
              <a:ext cx="14696" cy="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>
              <a:outerShdw blurRad="444500" dist="38100" dir="18900000" algn="b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432" y="3710"/>
              <a:ext cx="831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+mn-lt"/>
                </a:rPr>
                <a:t>教育、科技、人才、创新领域改革</a:t>
              </a:r>
              <a:endPara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endParaRPr>
            </a:p>
          </p:txBody>
        </p:sp>
        <p:sp>
          <p:nvSpPr>
            <p:cNvPr id="55" name="图形"/>
            <p:cNvSpPr/>
            <p:nvPr>
              <p:custDataLst>
                <p:tags r:id="rId9"/>
              </p:custDataLst>
            </p:nvPr>
          </p:nvSpPr>
          <p:spPr>
            <a:xfrm>
              <a:off x="1578" y="3597"/>
              <a:ext cx="1855" cy="97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56" name="五角星 55"/>
            <p:cNvSpPr/>
            <p:nvPr/>
          </p:nvSpPr>
          <p:spPr>
            <a:xfrm>
              <a:off x="2024" y="3738"/>
              <a:ext cx="615" cy="615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591" y="4083"/>
              <a:ext cx="270" cy="270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32815" y="4768215"/>
            <a:ext cx="9912985" cy="716915"/>
            <a:chOff x="1578" y="3597"/>
            <a:chExt cx="15611" cy="1129"/>
          </a:xfrm>
        </p:grpSpPr>
        <p:sp>
          <p:nvSpPr>
            <p:cNvPr id="59" name="图形"/>
            <p:cNvSpPr/>
            <p:nvPr>
              <p:custDataLst>
                <p:tags r:id="rId10"/>
              </p:custDataLst>
            </p:nvPr>
          </p:nvSpPr>
          <p:spPr>
            <a:xfrm>
              <a:off x="2493" y="3615"/>
              <a:ext cx="14696" cy="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>
              <a:outerShdw blurRad="444500" dist="38100" dir="18900000" algn="b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32" y="3710"/>
              <a:ext cx="831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+mn-lt"/>
                </a:rPr>
                <a:t>民主、法治领域改革</a:t>
              </a:r>
              <a:endPara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endParaRPr>
            </a:p>
          </p:txBody>
        </p:sp>
        <p:sp>
          <p:nvSpPr>
            <p:cNvPr id="61" name="图形"/>
            <p:cNvSpPr/>
            <p:nvPr>
              <p:custDataLst>
                <p:tags r:id="rId11"/>
              </p:custDataLst>
            </p:nvPr>
          </p:nvSpPr>
          <p:spPr>
            <a:xfrm>
              <a:off x="1578" y="3597"/>
              <a:ext cx="1855" cy="97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62" name="五角星 61"/>
            <p:cNvSpPr/>
            <p:nvPr/>
          </p:nvSpPr>
          <p:spPr>
            <a:xfrm>
              <a:off x="2024" y="3738"/>
              <a:ext cx="615" cy="615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五角星 62"/>
            <p:cNvSpPr/>
            <p:nvPr/>
          </p:nvSpPr>
          <p:spPr>
            <a:xfrm>
              <a:off x="2591" y="4083"/>
              <a:ext cx="270" cy="270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32815" y="5538470"/>
            <a:ext cx="9912985" cy="628015"/>
            <a:chOff x="1578" y="3597"/>
            <a:chExt cx="15611" cy="989"/>
          </a:xfrm>
        </p:grpSpPr>
        <p:sp>
          <p:nvSpPr>
            <p:cNvPr id="66" name="图形"/>
            <p:cNvSpPr/>
            <p:nvPr>
              <p:custDataLst>
                <p:tags r:id="rId12"/>
              </p:custDataLst>
            </p:nvPr>
          </p:nvSpPr>
          <p:spPr>
            <a:xfrm>
              <a:off x="2493" y="3615"/>
              <a:ext cx="14696" cy="9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>
              <a:outerShdw blurRad="444500" dist="38100" dir="18900000" algn="b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432" y="3710"/>
              <a:ext cx="1029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buClrTx/>
                <a:buSzTx/>
                <a:buFontTx/>
              </a:pPr>
              <a:r>
                <a:rPr kumimoji="1"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+mn-lt"/>
                </a:rPr>
                <a:t>加强党的领导和深化党的建设制度改革</a:t>
              </a:r>
              <a:endPara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endParaRPr>
            </a:p>
          </p:txBody>
        </p:sp>
        <p:sp>
          <p:nvSpPr>
            <p:cNvPr id="68" name="图形"/>
            <p:cNvSpPr/>
            <p:nvPr>
              <p:custDataLst>
                <p:tags r:id="rId13"/>
              </p:custDataLst>
            </p:nvPr>
          </p:nvSpPr>
          <p:spPr>
            <a:xfrm>
              <a:off x="1578" y="3597"/>
              <a:ext cx="1855" cy="97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69" name="五角星 68"/>
            <p:cNvSpPr/>
            <p:nvPr/>
          </p:nvSpPr>
          <p:spPr>
            <a:xfrm>
              <a:off x="2024" y="3738"/>
              <a:ext cx="615" cy="615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五角星 69"/>
            <p:cNvSpPr/>
            <p:nvPr/>
          </p:nvSpPr>
          <p:spPr>
            <a:xfrm>
              <a:off x="2591" y="4083"/>
              <a:ext cx="270" cy="270"/>
            </a:xfrm>
            <a:prstGeom prst="star5">
              <a:avLst/>
            </a:prstGeom>
            <a:solidFill>
              <a:srgbClr val="FDF5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6" grpId="0"/>
      <p:bldP spid="36" grpId="1"/>
      <p:bldP spid="37" grpId="0"/>
      <p:bldP spid="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6616697e08a73cef1721229450"/>
          <p:cNvPicPr>
            <a:picLocks noChangeAspect="1"/>
          </p:cNvPicPr>
          <p:nvPr/>
        </p:nvPicPr>
        <p:blipFill>
          <a:blip r:embed="rId1"/>
          <a:srcRect l="13503" t="6250" b="36619"/>
          <a:stretch>
            <a:fillRect/>
          </a:stretch>
        </p:blipFill>
        <p:spPr>
          <a:xfrm rot="5400000" flipH="1">
            <a:off x="-1151890" y="1161415"/>
            <a:ext cx="6837680" cy="451612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376805" y="2874645"/>
            <a:ext cx="9313545" cy="1074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全会最重要成果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32698" y="4025265"/>
            <a:ext cx="900176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中共中央于7月19日上午举行新闻发布会，介绍和解读党的二十届三中全会精神。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7月15日至18日，中国共产党第二十届中央委员会第三次全体会议在北京召开，审议通过了《中共中央关于进一步全面深化改革、推进中国式现代化的决定》。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81793" y="2107565"/>
            <a:ext cx="5703570" cy="430530"/>
            <a:chOff x="5018" y="1411"/>
            <a:chExt cx="8982" cy="678"/>
          </a:xfrm>
        </p:grpSpPr>
        <p:grpSp>
          <p:nvGrpSpPr>
            <p:cNvPr id="40" name="组合 39"/>
            <p:cNvGrpSpPr/>
            <p:nvPr/>
          </p:nvGrpSpPr>
          <p:grpSpPr>
            <a:xfrm>
              <a:off x="5018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1" name="五角星 40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五角星 41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五角星 42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903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5" name="五角星 44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五角星 46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48" name="图片 47" descr="电rr网"/>
          <p:cNvPicPr>
            <a:picLocks noChangeAspect="1"/>
          </p:cNvPicPr>
          <p:nvPr/>
        </p:nvPicPr>
        <p:blipFill>
          <a:blip r:embed="rId2"/>
          <a:srcRect l="77771" t="9414" r="3990" b="62054"/>
          <a:stretch>
            <a:fillRect/>
          </a:stretch>
        </p:blipFill>
        <p:spPr>
          <a:xfrm flipH="1">
            <a:off x="9569450" y="264795"/>
            <a:ext cx="2223770" cy="1739900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5834380" y="1960245"/>
            <a:ext cx="2279650" cy="725534"/>
            <a:chOff x="8698" y="1469"/>
            <a:chExt cx="5180" cy="1648"/>
          </a:xfrm>
        </p:grpSpPr>
        <p:grpSp>
          <p:nvGrpSpPr>
            <p:cNvPr id="50" name="组合 49"/>
            <p:cNvGrpSpPr/>
            <p:nvPr/>
          </p:nvGrpSpPr>
          <p:grpSpPr>
            <a:xfrm>
              <a:off x="8698" y="1469"/>
              <a:ext cx="5180" cy="1614"/>
              <a:chOff x="9797" y="6836"/>
              <a:chExt cx="6148" cy="191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8700" y="1512"/>
              <a:ext cx="5178" cy="16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第一章</a:t>
              </a:r>
              <a:endParaRPr kumimoji="1" lang="zh-CN" altLang="en-US" sz="40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5" name="图片 54" descr="6616697e08a73cef1721229450"/>
          <p:cNvPicPr>
            <a:picLocks noChangeAspect="1"/>
          </p:cNvPicPr>
          <p:nvPr/>
        </p:nvPicPr>
        <p:blipFill>
          <a:blip r:embed="rId1"/>
          <a:srcRect l="63750" t="6250" b="71389"/>
          <a:stretch>
            <a:fillRect/>
          </a:stretch>
        </p:blipFill>
        <p:spPr>
          <a:xfrm>
            <a:off x="9705975" y="5324475"/>
            <a:ext cx="248602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00960" y="1284605"/>
            <a:ext cx="86975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200000"/>
              </a:lnSpc>
              <a:buClrTx/>
              <a:buSzTx/>
              <a:buFontTx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据中央政策研究室副主任唐方裕介绍，全会最重要的成果是审议通过了《中共中央关于进一步全面深化改革、推进中国式现代化的决定》。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pic>
        <p:nvPicPr>
          <p:cNvPr id="4" name="图片 3" descr="6344fe9ef22741665466014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033145"/>
            <a:ext cx="1701800" cy="17018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04215" y="2709545"/>
            <a:ext cx="10841990" cy="1753870"/>
            <a:chOff x="1109" y="4267"/>
            <a:chExt cx="17074" cy="2762"/>
          </a:xfrm>
        </p:grpSpPr>
        <p:sp>
          <p:nvSpPr>
            <p:cNvPr id="27" name="图形"/>
            <p:cNvSpPr/>
            <p:nvPr>
              <p:custDataLst>
                <p:tags r:id="rId2"/>
              </p:custDataLst>
            </p:nvPr>
          </p:nvSpPr>
          <p:spPr>
            <a:xfrm>
              <a:off x="1109" y="4267"/>
              <a:ext cx="17075" cy="2762"/>
            </a:xfrm>
            <a:prstGeom prst="roundRect">
              <a:avLst>
                <a:gd name="adj" fmla="val 17297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0" y="4307"/>
              <a:ext cx="16580" cy="2481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dirty="0">
                  <a:solidFill>
                    <a:srgbClr val="FFFBF6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思源黑体 CN Normal" panose="020B0400000000000000" charset="-122"/>
                </a:rPr>
                <a:t>《决定》共15个部分、60条，分三大板块。第一板块是总论，主要阐述进一步全面深化改革、推进中国式现代化的重大意义和总体要求。第二板块是分论，以经济体制改革为牵引，全面部署各领域各方面的改革。第三板块主要讲加强党对改革的领导、深化党的建设制度改革。</a:t>
              </a:r>
              <a:endParaRPr dirty="0">
                <a:solidFill>
                  <a:srgbClr val="FFFBF6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Normal" panose="020B0400000000000000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64235" y="4561840"/>
            <a:ext cx="104343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200000"/>
              </a:lnSpc>
              <a:buClrTx/>
              <a:buSzTx/>
              <a:buFontTx/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Normal" panose="020B0400000000000000" charset="-122"/>
              </a:rPr>
              <a:t>《决定》共提出300多项重要改革举措，涉及体制、机制、制度等层面的内容，其中有的是对过去改革举措的完善和提升，有的是根据实践需要和试点探索新提出的改革举措。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思源黑体 CN Normal" panose="020B04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" grpId="0"/>
      <p:bldP spid="3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6616697e08a73cef1721229450"/>
          <p:cNvPicPr>
            <a:picLocks noChangeAspect="1"/>
          </p:cNvPicPr>
          <p:nvPr/>
        </p:nvPicPr>
        <p:blipFill>
          <a:blip r:embed="rId1"/>
          <a:srcRect l="13503" t="6250" b="36619"/>
          <a:stretch>
            <a:fillRect/>
          </a:stretch>
        </p:blipFill>
        <p:spPr>
          <a:xfrm rot="5400000" flipH="1">
            <a:off x="-1151890" y="1161415"/>
            <a:ext cx="6837680" cy="451612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376805" y="2703195"/>
            <a:ext cx="9313545" cy="1675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新时代全面深改重大成就</a:t>
            </a:r>
            <a:endParaRPr kumimoji="1"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进一步全面深改总目标和原则</a:t>
            </a:r>
            <a:endParaRPr kumimoji="1"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32698" y="4444365"/>
            <a:ext cx="900176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中共中央于7月19日上午举行新闻发布会，介绍和解读党的二十届三中全会精神。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7月15日至18日，中国共产党第二十届中央委员会第三次全体会议在北京召开，审议通过了《中共中央关于进一步全面深化改革、推进中国式现代化的决定》。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81793" y="1936115"/>
            <a:ext cx="5703570" cy="430530"/>
            <a:chOff x="5018" y="1411"/>
            <a:chExt cx="8982" cy="678"/>
          </a:xfrm>
        </p:grpSpPr>
        <p:grpSp>
          <p:nvGrpSpPr>
            <p:cNvPr id="40" name="组合 39"/>
            <p:cNvGrpSpPr/>
            <p:nvPr/>
          </p:nvGrpSpPr>
          <p:grpSpPr>
            <a:xfrm>
              <a:off x="5018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1" name="五角星 40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五角星 41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五角星 42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903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45" name="五角星 44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五角星 45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五角星 46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48" name="图片 47" descr="电rr网"/>
          <p:cNvPicPr>
            <a:picLocks noChangeAspect="1"/>
          </p:cNvPicPr>
          <p:nvPr/>
        </p:nvPicPr>
        <p:blipFill>
          <a:blip r:embed="rId2"/>
          <a:srcRect l="77771" t="9414" r="3990" b="62054"/>
          <a:stretch>
            <a:fillRect/>
          </a:stretch>
        </p:blipFill>
        <p:spPr>
          <a:xfrm flipH="1">
            <a:off x="9569450" y="264795"/>
            <a:ext cx="2223770" cy="1739900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5834380" y="1788795"/>
            <a:ext cx="2279650" cy="725534"/>
            <a:chOff x="8698" y="1469"/>
            <a:chExt cx="5180" cy="1648"/>
          </a:xfrm>
        </p:grpSpPr>
        <p:grpSp>
          <p:nvGrpSpPr>
            <p:cNvPr id="50" name="组合 49"/>
            <p:cNvGrpSpPr/>
            <p:nvPr/>
          </p:nvGrpSpPr>
          <p:grpSpPr>
            <a:xfrm>
              <a:off x="8698" y="1469"/>
              <a:ext cx="5180" cy="1614"/>
              <a:chOff x="9797" y="6836"/>
              <a:chExt cx="6148" cy="1916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8700" y="1512"/>
              <a:ext cx="5178" cy="16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第二章</a:t>
              </a:r>
              <a:endParaRPr kumimoji="1" lang="zh-CN" altLang="en-US" sz="40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5" name="图片 54" descr="6616697e08a73cef1721229450"/>
          <p:cNvPicPr>
            <a:picLocks noChangeAspect="1"/>
          </p:cNvPicPr>
          <p:nvPr/>
        </p:nvPicPr>
        <p:blipFill>
          <a:blip r:embed="rId1"/>
          <a:srcRect l="63750" t="6250" b="71389"/>
          <a:stretch>
            <a:fillRect/>
          </a:stretch>
        </p:blipFill>
        <p:spPr>
          <a:xfrm>
            <a:off x="9705975" y="5324475"/>
            <a:ext cx="248602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6" grpId="0"/>
      <p:bldP spid="36" grpId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1800" y="1205230"/>
            <a:ext cx="10841990" cy="1663700"/>
            <a:chOff x="680" y="1898"/>
            <a:chExt cx="17074" cy="2620"/>
          </a:xfrm>
        </p:grpSpPr>
        <p:sp>
          <p:nvSpPr>
            <p:cNvPr id="27" name="图形"/>
            <p:cNvSpPr/>
            <p:nvPr>
              <p:custDataLst>
                <p:tags r:id="rId1"/>
              </p:custDataLst>
            </p:nvPr>
          </p:nvSpPr>
          <p:spPr>
            <a:xfrm>
              <a:off x="680" y="1898"/>
              <a:ext cx="17075" cy="2621"/>
            </a:xfrm>
            <a:prstGeom prst="roundRect">
              <a:avLst>
                <a:gd name="adj" fmla="val 17297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20" y="1957"/>
              <a:ext cx="16020" cy="23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dirty="0">
                  <a:solidFill>
                    <a:srgbClr val="FFFBF6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全国政协党组成员、副主席，中央改革办分管日常工作的副主任穆虹介绍说</a:t>
              </a:r>
              <a:endParaRPr dirty="0">
                <a:solidFill>
                  <a:srgbClr val="FFFBF6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  <a:p>
              <a:pPr lv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dirty="0">
                  <a:solidFill>
                    <a:srgbClr val="FFFBF6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党的十八大以来，党中央团结带领全党全军全国各族人民，实现改革由局部探索、破冰突围到系统集成、全面深化的转变，各领域基础性制度框架基本建立。</a:t>
              </a:r>
              <a:endParaRPr dirty="0">
                <a:solidFill>
                  <a:srgbClr val="FFFBF6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6740" y="3114040"/>
            <a:ext cx="11087735" cy="2932430"/>
            <a:chOff x="924" y="4904"/>
            <a:chExt cx="17461" cy="4618"/>
          </a:xfrm>
        </p:grpSpPr>
        <p:sp>
          <p:nvSpPr>
            <p:cNvPr id="16" name="矩形 15"/>
            <p:cNvSpPr/>
            <p:nvPr>
              <p:custDataLst>
                <p:tags r:id="rId2"/>
              </p:custDataLst>
            </p:nvPr>
          </p:nvSpPr>
          <p:spPr>
            <a:xfrm>
              <a:off x="1507" y="4904"/>
              <a:ext cx="16272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思源黑体 CN Normal" panose="020B0400000000000000" charset="-122"/>
                </a:rPr>
                <a:t>巩固和发展了中国特色社会主义制度优势，根本制度日益巩固，基本制度不断完善，重要制度创新取得丰硕成果。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 CN Normal" panose="020B0400000000000000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>
              <a:off x="1507" y="5752"/>
              <a:ext cx="16272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思源黑体 CN Normal" panose="020B0400000000000000" charset="-122"/>
                </a:rPr>
                <a:t>为经济发展注入了强大动力，推动我国经济迈上高质量发展之路。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 CN Normal" panose="020B0400000000000000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1507" y="6600"/>
              <a:ext cx="16879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思源黑体 CN Normal" panose="020B0400000000000000" charset="-122"/>
                </a:rPr>
                <a:t>许多领域实现历史性变革、系统性重塑、整体性重构，国家治理体系和治理能力现代化水平进一步提升。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 CN Normal" panose="020B0400000000000000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1507" y="7448"/>
              <a:ext cx="16879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思源黑体 CN Normal" panose="020B0400000000000000" charset="-122"/>
                </a:rPr>
                <a:t>人民群众获得感、幸福感、安全感持续增强。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 CN Normal" panose="020B0400000000000000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>
              <a:off x="1507" y="8296"/>
              <a:ext cx="16879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思源黑体 CN Normal" panose="020B0400000000000000" charset="-122"/>
                </a:rPr>
                <a:t>推动党在革命性锻造中更加坚强有力。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sym typeface="思源黑体 CN Normal" panose="020B0400000000000000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924" y="4904"/>
              <a:ext cx="470" cy="470"/>
            </a:xfrm>
            <a:prstGeom prst="ellipse">
              <a:avLst/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3" name="椭圆 2"/>
            <p:cNvSpPr/>
            <p:nvPr/>
          </p:nvSpPr>
          <p:spPr>
            <a:xfrm>
              <a:off x="924" y="5753"/>
              <a:ext cx="470" cy="470"/>
            </a:xfrm>
            <a:prstGeom prst="ellipse">
              <a:avLst/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" name="椭圆 3"/>
            <p:cNvSpPr/>
            <p:nvPr/>
          </p:nvSpPr>
          <p:spPr>
            <a:xfrm>
              <a:off x="924" y="6602"/>
              <a:ext cx="470" cy="470"/>
            </a:xfrm>
            <a:prstGeom prst="ellipse">
              <a:avLst/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5" name="椭圆 4"/>
            <p:cNvSpPr/>
            <p:nvPr/>
          </p:nvSpPr>
          <p:spPr>
            <a:xfrm>
              <a:off x="924" y="7451"/>
              <a:ext cx="470" cy="470"/>
            </a:xfrm>
            <a:prstGeom prst="ellipse">
              <a:avLst/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6" name="椭圆 5"/>
            <p:cNvSpPr/>
            <p:nvPr/>
          </p:nvSpPr>
          <p:spPr>
            <a:xfrm>
              <a:off x="924" y="8300"/>
              <a:ext cx="470" cy="470"/>
            </a:xfrm>
            <a:prstGeom prst="ellipse">
              <a:avLst/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41" name="五角星 40"/>
            <p:cNvSpPr/>
            <p:nvPr/>
          </p:nvSpPr>
          <p:spPr>
            <a:xfrm>
              <a:off x="1018" y="4995"/>
              <a:ext cx="282" cy="282"/>
            </a:xfrm>
            <a:prstGeom prst="star5">
              <a:avLst/>
            </a:prstGeom>
            <a:solidFill>
              <a:srgbClr val="FFFBF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五角星 6"/>
            <p:cNvSpPr/>
            <p:nvPr/>
          </p:nvSpPr>
          <p:spPr>
            <a:xfrm>
              <a:off x="1018" y="5847"/>
              <a:ext cx="282" cy="282"/>
            </a:xfrm>
            <a:prstGeom prst="star5">
              <a:avLst/>
            </a:prstGeom>
            <a:solidFill>
              <a:srgbClr val="FFFBF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五角星 7"/>
            <p:cNvSpPr/>
            <p:nvPr/>
          </p:nvSpPr>
          <p:spPr>
            <a:xfrm>
              <a:off x="1018" y="6696"/>
              <a:ext cx="282" cy="282"/>
            </a:xfrm>
            <a:prstGeom prst="star5">
              <a:avLst/>
            </a:prstGeom>
            <a:solidFill>
              <a:srgbClr val="FFFBF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五角星 8"/>
            <p:cNvSpPr/>
            <p:nvPr/>
          </p:nvSpPr>
          <p:spPr>
            <a:xfrm>
              <a:off x="1018" y="7548"/>
              <a:ext cx="282" cy="282"/>
            </a:xfrm>
            <a:prstGeom prst="star5">
              <a:avLst/>
            </a:prstGeom>
            <a:solidFill>
              <a:srgbClr val="FFFBF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五角星 9"/>
            <p:cNvSpPr/>
            <p:nvPr/>
          </p:nvSpPr>
          <p:spPr>
            <a:xfrm>
              <a:off x="1018" y="8394"/>
              <a:ext cx="282" cy="282"/>
            </a:xfrm>
            <a:prstGeom prst="star5">
              <a:avLst/>
            </a:prstGeom>
            <a:solidFill>
              <a:srgbClr val="FFFBF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1" name="图片 10" descr="E:/09熊猫办公/002素材/042党政/6307396a7d1961661417834342.png6307396a7d1961661417834342"/>
            <p:cNvPicPr>
              <a:picLocks noChangeAspect="1"/>
            </p:cNvPicPr>
            <p:nvPr/>
          </p:nvPicPr>
          <p:blipFill>
            <a:blip r:embed="rId7"/>
            <a:srcRect l="51604" t="12418" b="66066"/>
            <a:stretch>
              <a:fillRect/>
            </a:stretch>
          </p:blipFill>
          <p:spPr>
            <a:xfrm>
              <a:off x="10567" y="6600"/>
              <a:ext cx="6574" cy="2923"/>
            </a:xfrm>
            <a:prstGeom prst="rect">
              <a:avLst/>
            </a:prstGeom>
          </p:spPr>
        </p:pic>
      </p:grp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7940" y="1986280"/>
            <a:ext cx="11797665" cy="3577590"/>
            <a:chOff x="44" y="3128"/>
            <a:chExt cx="18579" cy="5634"/>
          </a:xfrm>
        </p:grpSpPr>
        <p:sp>
          <p:nvSpPr>
            <p:cNvPr id="10" name="矩形 9"/>
            <p:cNvSpPr/>
            <p:nvPr/>
          </p:nvSpPr>
          <p:spPr>
            <a:xfrm>
              <a:off x="6923" y="3128"/>
              <a:ext cx="11700" cy="16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just">
                <a:lnSpc>
                  <a:spcPct val="200000"/>
                </a:lnSpc>
                <a:buClrTx/>
                <a:buSzTx/>
                <a:buFontTx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+mn-ea"/>
                </a:rPr>
                <a:t>进一步全面深化改革的总目标：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sym typeface="+mn-ea"/>
              </a:endParaRPr>
            </a:p>
            <a:p>
              <a:pPr lvl="0" algn="just">
                <a:lnSpc>
                  <a:spcPct val="200000"/>
                </a:lnSpc>
                <a:buClrTx/>
                <a:buSzTx/>
                <a:buFontTx/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+mn-ea"/>
                </a:rPr>
                <a:t>继续完善和发展中国特色社会主义制度，推进国家治理体系和治理能力现代化。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sym typeface="+mn-ea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1"/>
              </p:custDataLst>
            </p:nvPr>
          </p:nvSpPr>
          <p:spPr>
            <a:xfrm>
              <a:off x="6923" y="5120"/>
              <a:ext cx="11134" cy="3361"/>
            </a:xfrm>
            <a:prstGeom prst="roundRect">
              <a:avLst>
                <a:gd name="adj" fmla="val 17297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宋体 CN Heavy" panose="02020900000000000000" charset="-122"/>
                <a:ea typeface="思源宋体 CN Heavy" panose="02020900000000000000" charset="-122"/>
                <a:cs typeface="思源宋体 SemiBold" panose="020206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92" y="5529"/>
              <a:ext cx="10420" cy="25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lvl="0" algn="l">
                <a:lnSpc>
                  <a:spcPct val="1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dirty="0">
                  <a:solidFill>
                    <a:srgbClr val="FFFBF6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《决定》提出，进一步全面深化改革，必须贯彻好坚持党的全面领导、坚持以人民为中心、坚持守正创新、坚持以制度建设为主线、坚持全面依法治国、坚持系统观念等重大原则。</a:t>
              </a:r>
              <a:endParaRPr dirty="0">
                <a:solidFill>
                  <a:srgbClr val="FFFBF6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4" y="3128"/>
              <a:ext cx="6524" cy="5634"/>
              <a:chOff x="12185" y="3355"/>
              <a:chExt cx="6524" cy="5634"/>
            </a:xfrm>
          </p:grpSpPr>
          <p:pic>
            <p:nvPicPr>
              <p:cNvPr id="14" name="图片 13" descr="63e218e9c01d71675761897904"/>
              <p:cNvPicPr>
                <a:picLocks noChangeAspect="1"/>
              </p:cNvPicPr>
              <p:nvPr/>
            </p:nvPicPr>
            <p:blipFill>
              <a:blip r:embed="rId2"/>
              <a:srcRect l="3918" t="9716" r="2440" b="9414"/>
              <a:stretch>
                <a:fillRect/>
              </a:stretch>
            </p:blipFill>
            <p:spPr>
              <a:xfrm>
                <a:off x="12185" y="3355"/>
                <a:ext cx="6525" cy="5635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>
              <a:xfrm>
                <a:off x="13978" y="5062"/>
                <a:ext cx="2934" cy="1812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lvl="0" algn="ctr">
                  <a:lnSpc>
                    <a:spcPct val="200000"/>
                  </a:lnSpc>
                  <a:buClrTx/>
                  <a:buSzTx/>
                  <a:buFontTx/>
                  <a:defRPr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sym typeface="+mn-ea"/>
                  </a:rPr>
                  <a:t>进一步全面深改总目标和原则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sym typeface="+mn-ea"/>
                </a:endParaRPr>
              </a:p>
            </p:txBody>
          </p:sp>
        </p:grp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>
            <a:xfrm>
              <a:off x="1699" y="3238"/>
              <a:ext cx="3071" cy="77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  <a:ln>
              <a:gradFill>
                <a:gsLst>
                  <a:gs pos="0">
                    <a:srgbClr val="D71A06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2400" dirty="0">
                  <a:solidFill>
                    <a:srgbClr val="FDF5E8"/>
                  </a:solidFill>
                  <a:latin typeface="汉仪松阳体 W" panose="00020600040101010101" charset="-122"/>
                  <a:ea typeface="汉仪松阳体 W" panose="00020600040101010101" charset="-122"/>
                  <a:sym typeface="+mn-ea"/>
                </a:rPr>
                <a:t>总目标</a:t>
              </a:r>
              <a:endParaRPr lang="zh-CN" altLang="en-US" sz="2400" dirty="0">
                <a:solidFill>
                  <a:srgbClr val="FDF5E8"/>
                </a:solidFill>
                <a:latin typeface="汉仪松阳体 W" panose="00020600040101010101" charset="-122"/>
                <a:ea typeface="汉仪松阳体 W" panose="00020600040101010101" charset="-122"/>
                <a:cs typeface="思源宋体 SemiBold" panose="02020600000000000000" charset="-122"/>
                <a:sym typeface="+mn-ea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0"/>
            <a:ext cx="12191365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rgbClr val="FDF5E8"/>
              </a:gs>
              <a:gs pos="100000">
                <a:srgbClr val="F8E6B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6616697e08a73cef1721229450"/>
          <p:cNvPicPr>
            <a:picLocks noChangeAspect="1"/>
          </p:cNvPicPr>
          <p:nvPr/>
        </p:nvPicPr>
        <p:blipFill>
          <a:blip r:embed="rId1"/>
          <a:srcRect l="13503" t="6250" b="36619"/>
          <a:stretch>
            <a:fillRect/>
          </a:stretch>
        </p:blipFill>
        <p:spPr>
          <a:xfrm rot="5400000" flipH="1">
            <a:off x="-1151890" y="1161415"/>
            <a:ext cx="6837680" cy="45161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76805" y="2874645"/>
            <a:ext cx="9313545" cy="1074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+mn-lt"/>
              </a:rPr>
              <a:t>经济、民生领域改革</a:t>
            </a:r>
            <a:endParaRPr kumimoji="1"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汉仪书魂体简" panose="02010600000101010101" charset="-122"/>
              <a:ea typeface="汉仪书魂体简" panose="02010600000101010101" charset="-122"/>
              <a:cs typeface="汉仪书魂体简" panose="02010600000101010101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32698" y="4025265"/>
            <a:ext cx="900176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中共中央于7月19日上午举行新闻发布会，介绍和解读党的二十届三中全会精神。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rPr>
              <a:t>7月15日至18日，中国共产党第二十届中央委员会第三次全体会议在北京召开，审议通过了《中共中央关于进一步全面深化改革、推进中国式现代化的决定》。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181793" y="2107565"/>
            <a:ext cx="5703570" cy="430530"/>
            <a:chOff x="5018" y="1411"/>
            <a:chExt cx="8982" cy="678"/>
          </a:xfrm>
        </p:grpSpPr>
        <p:grpSp>
          <p:nvGrpSpPr>
            <p:cNvPr id="7" name="组合 6"/>
            <p:cNvGrpSpPr/>
            <p:nvPr/>
          </p:nvGrpSpPr>
          <p:grpSpPr>
            <a:xfrm>
              <a:off x="5018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8" name="五角星 7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五角星 8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五角星 9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903" y="1411"/>
              <a:ext cx="2097" cy="678"/>
              <a:chOff x="9148" y="5208"/>
              <a:chExt cx="1256" cy="406"/>
            </a:xfrm>
            <a:gradFill>
              <a:gsLst>
                <a:gs pos="0">
                  <a:srgbClr val="F43A15"/>
                </a:gs>
                <a:gs pos="100000">
                  <a:srgbClr val="D71A06"/>
                </a:gs>
              </a:gsLst>
              <a:lin ang="0" scaled="0"/>
            </a:gradFill>
          </p:grpSpPr>
          <p:sp>
            <p:nvSpPr>
              <p:cNvPr id="12" name="五角星 11"/>
              <p:cNvSpPr/>
              <p:nvPr/>
            </p:nvSpPr>
            <p:spPr>
              <a:xfrm>
                <a:off x="9573" y="5208"/>
                <a:ext cx="407" cy="407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五角星 12"/>
              <p:cNvSpPr/>
              <p:nvPr/>
            </p:nvSpPr>
            <p:spPr>
              <a:xfrm>
                <a:off x="10106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五角星 13"/>
              <p:cNvSpPr/>
              <p:nvPr/>
            </p:nvSpPr>
            <p:spPr>
              <a:xfrm>
                <a:off x="9148" y="5262"/>
                <a:ext cx="299" cy="299"/>
              </a:xfrm>
              <a:prstGeom prst="star5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endParaRPr lang="zh-CN" altLang="en-US" kern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5" name="图片 14" descr="电rr网"/>
          <p:cNvPicPr>
            <a:picLocks noChangeAspect="1"/>
          </p:cNvPicPr>
          <p:nvPr/>
        </p:nvPicPr>
        <p:blipFill>
          <a:blip r:embed="rId2"/>
          <a:srcRect l="77771" t="9414" r="3990" b="62054"/>
          <a:stretch>
            <a:fillRect/>
          </a:stretch>
        </p:blipFill>
        <p:spPr>
          <a:xfrm flipH="1">
            <a:off x="9569450" y="264795"/>
            <a:ext cx="2223770" cy="17399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834380" y="1960245"/>
            <a:ext cx="2279650" cy="725534"/>
            <a:chOff x="8698" y="1469"/>
            <a:chExt cx="5180" cy="1648"/>
          </a:xfrm>
        </p:grpSpPr>
        <p:grpSp>
          <p:nvGrpSpPr>
            <p:cNvPr id="17" name="组合 16"/>
            <p:cNvGrpSpPr/>
            <p:nvPr/>
          </p:nvGrpSpPr>
          <p:grpSpPr>
            <a:xfrm>
              <a:off x="8698" y="1469"/>
              <a:ext cx="5180" cy="1614"/>
              <a:chOff x="9797" y="6836"/>
              <a:chExt cx="6148" cy="191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9797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1913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14029" y="6836"/>
                <a:ext cx="1916" cy="1916"/>
              </a:xfrm>
              <a:prstGeom prst="ellipse">
                <a:avLst/>
              </a:prstGeom>
              <a:gradFill>
                <a:gsLst>
                  <a:gs pos="0">
                    <a:srgbClr val="F43A15"/>
                  </a:gs>
                  <a:gs pos="100000">
                    <a:srgbClr val="D71A06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700" y="1512"/>
              <a:ext cx="5178" cy="16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r>
                <a:rPr kumimoji="1" lang="zh-CN" altLang="en-US" sz="4000" dirty="0">
                  <a:solidFill>
                    <a:srgbClr val="FDF5E8"/>
                  </a:solidFill>
                  <a:effectLst/>
                  <a:latin typeface="汉仪书魂体简" panose="02010600000101010101" charset="-122"/>
                  <a:ea typeface="汉仪书魂体简" panose="02010600000101010101" charset="-122"/>
                  <a:cs typeface="汉仪书魂体简" panose="02010600000101010101" charset="-122"/>
                  <a:sym typeface="微软雅黑" panose="020B0503020204020204" pitchFamily="34" charset="-122"/>
                </a:rPr>
                <a:t>第三章</a:t>
              </a:r>
              <a:endParaRPr kumimoji="1" lang="zh-CN" altLang="en-US" sz="4000" dirty="0">
                <a:solidFill>
                  <a:srgbClr val="FDF5E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2" name="图片 21" descr="6616697e08a73cef1721229450"/>
          <p:cNvPicPr>
            <a:picLocks noChangeAspect="1"/>
          </p:cNvPicPr>
          <p:nvPr/>
        </p:nvPicPr>
        <p:blipFill>
          <a:blip r:embed="rId1"/>
          <a:srcRect l="63750" t="6250" b="71389"/>
          <a:stretch>
            <a:fillRect/>
          </a:stretch>
        </p:blipFill>
        <p:spPr>
          <a:xfrm>
            <a:off x="9705975" y="5324475"/>
            <a:ext cx="2486025" cy="1533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4" grpId="0"/>
      <p:bldP spid="4" grpId="1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1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12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13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1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1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22.xml><?xml version="1.0" encoding="utf-8"?>
<p:tagLst xmlns:p="http://schemas.openxmlformats.org/presentationml/2006/main">
  <p:tag name="KSO_WM_DIAGRAM_VIRTUALLY_FRAME" val="{&quot;height&quot;:357.7,&quot;left&quot;:71.05,&quot;top&quot;:108.75,&quot;width&quot;:833.65}"/>
</p:tagLst>
</file>

<file path=ppt/tags/tag23.xml><?xml version="1.0" encoding="utf-8"?>
<p:tagLst xmlns:p="http://schemas.openxmlformats.org/presentationml/2006/main">
  <p:tag name="KSO_WM_DIAGRAM_VIRTUALLY_FRAME" val="{&quot;height&quot;:357.7,&quot;left&quot;:71.05,&quot;top&quot;:108.75,&quot;width&quot;:833.65}"/>
</p:tagLst>
</file>

<file path=ppt/tags/tag24.xml><?xml version="1.0" encoding="utf-8"?>
<p:tagLst xmlns:p="http://schemas.openxmlformats.org/presentationml/2006/main">
  <p:tag name="KSO_WM_DIAGRAM_VIRTUALLY_FRAME" val="{&quot;height&quot;:357.7,&quot;left&quot;:71.05,&quot;top&quot;:108.75,&quot;width&quot;:833.65}"/>
</p:tagLst>
</file>

<file path=ppt/tags/tag25.xml><?xml version="1.0" encoding="utf-8"?>
<p:tagLst xmlns:p="http://schemas.openxmlformats.org/presentationml/2006/main">
  <p:tag name="KSO_WM_DIAGRAM_VIRTUALLY_FRAME" val="{&quot;height&quot;:357.7,&quot;left&quot;:71.05,&quot;top&quot;:108.75,&quot;width&quot;:833.65}"/>
</p:tagLst>
</file>

<file path=ppt/tags/tag26.xml><?xml version="1.0" encoding="utf-8"?>
<p:tagLst xmlns:p="http://schemas.openxmlformats.org/presentationml/2006/main">
  <p:tag name="KSO_WM_DIAGRAM_VIRTUALLY_FRAME" val="{&quot;height&quot;:357.7,&quot;left&quot;:71.05,&quot;top&quot;:108.75,&quot;width&quot;:833.65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29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COMMONDATA" val="eyJoZGlkIjoiNjZlN2ZlYTM4NzZkMDI0MTliZThjMzAyNDAzMDU4MDYifQ=="/>
  <p:tag name="commondata" val="eyJoZGlkIjoiODk0YzFkNzEwNmM4ODg1OTI4ZjEzOGI1YTBiZWVlZTAifQ=="/>
</p:tagLst>
</file>

<file path=ppt/tags/tag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ags/tag9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DIAGRAM_VIRTUALLY_FRAME" val="{&quot;height&quot;:212.85,&quot;left&quot;:49.35,&quot;top&quot;:195.25,&quot;width&quot;:851.3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43A15"/>
      </a:accent1>
      <a:accent2>
        <a:srgbClr val="D71A06"/>
      </a:accent2>
      <a:accent3>
        <a:srgbClr val="F43A15"/>
      </a:accent3>
      <a:accent4>
        <a:srgbClr val="D71A06"/>
      </a:accent4>
      <a:accent5>
        <a:srgbClr val="F43A15"/>
      </a:accent5>
      <a:accent6>
        <a:srgbClr val="D71A06"/>
      </a:accent6>
      <a:hlink>
        <a:srgbClr val="F43A15"/>
      </a:hlink>
      <a:folHlink>
        <a:srgbClr val="D71A06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2801</Words>
  <Application>WPS 演示</Application>
  <PresentationFormat>宽屏</PresentationFormat>
  <Paragraphs>134</Paragraphs>
  <Slides>17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汉仪书魂体简</vt:lpstr>
      <vt:lpstr>阿里巴巴普惠体</vt:lpstr>
      <vt:lpstr>汉仪松阳体 W</vt:lpstr>
      <vt:lpstr>思源宋体 CN Heavy</vt:lpstr>
      <vt:lpstr>Calibri</vt:lpstr>
      <vt:lpstr>思源宋体 SemiBold</vt:lpstr>
      <vt:lpstr>思源黑体 CN Normal</vt:lpstr>
      <vt:lpstr>字魂58号-创中黑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甜菜zZ1412902323</cp:lastModifiedBy>
  <cp:revision>242</cp:revision>
  <dcterms:created xsi:type="dcterms:W3CDTF">2019-06-19T02:08:00Z</dcterms:created>
  <dcterms:modified xsi:type="dcterms:W3CDTF">2024-10-23T00:51:50Z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4A5A71631D4B45BAB4FF91BE6795DF16_13</vt:lpwstr>
  </property>
</Properties>
</file>